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2" r:id="rId3"/>
    <p:sldId id="274" r:id="rId4"/>
    <p:sldId id="257" r:id="rId5"/>
    <p:sldId id="259" r:id="rId6"/>
    <p:sldId id="275" r:id="rId7"/>
    <p:sldId id="264" r:id="rId8"/>
    <p:sldId id="262" r:id="rId9"/>
    <p:sldId id="266" r:id="rId10"/>
    <p:sldId id="27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1EBB9-8478-44D2-91BD-4D50AD8D2378}" type="datetimeFigureOut">
              <a:rPr lang="sr-Latn-CS" smtClean="0"/>
              <a:pPr/>
              <a:t>10.6.2019.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DBCD1-4281-47CB-AA78-B2AFE892CB5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DBCD1-4281-47CB-AA78-B2AFE892CB56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898E62-FAA9-41D8-976A-7CA144C885BB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3A1B0A-6565-4EFC-8422-A32CFA121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heidelberg.de/uniarchiv/index_en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reighton.edu/archives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uni-lj.si/univerzitetni_arhiv/razstav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2010332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Zagreb, 10. lipanj 2019.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14791"/>
            <a:ext cx="11074400" cy="3463047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2060"/>
                </a:solidFill>
              </a:rPr>
              <a:t/>
            </a:r>
            <a:br>
              <a:rPr lang="hr-HR" sz="4400" b="1" dirty="0" smtClean="0">
                <a:solidFill>
                  <a:srgbClr val="002060"/>
                </a:solidFill>
              </a:rPr>
            </a:br>
            <a:r>
              <a:rPr lang="vi-V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 međunarodnoj arhivskoj zajednici, </a:t>
            </a:r>
            <a:r>
              <a:rPr lang="hr-H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hr-H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vi-V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sveučilišnim arhivima </a:t>
            </a:r>
            <a:r>
              <a:rPr lang="hr-H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hr-H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vi-V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 </a:t>
            </a:r>
            <a:r>
              <a:rPr lang="hr-H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hr-H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vi-V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arhivskoj baštini Sveučilišta u Zagrebu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6" name="Picture 2" descr="Slikovni rezultat za uniz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2" y="551935"/>
            <a:ext cx="1030436" cy="12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311" y="565110"/>
            <a:ext cx="2489721" cy="13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4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81" y="148136"/>
            <a:ext cx="2277673" cy="12331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endParaRPr lang="hr-HR" sz="2400" dirty="0" smtClean="0">
              <a:solidFill>
                <a:srgbClr val="002060"/>
              </a:solidFill>
            </a:endParaRPr>
          </a:p>
          <a:p>
            <a:r>
              <a:rPr lang="hr-HR" sz="2400" dirty="0" smtClean="0">
                <a:solidFill>
                  <a:srgbClr val="002060"/>
                </a:solidFill>
              </a:rPr>
              <a:t>Rektorat Sveučilišta u Zagrebu - gradivo iz modernog razdoblja života Sveučilišta, od 1874. godine do danas: administrativna i financijska dokumentacija, spisi sveučilišnih tijela, dokumentacija o polaznicima sveučilišnih studijskih programa te  stručnoj i znanstveno-istraživačkoj djelatnosti, raznovrsne zbirke zbirke tiskovina i publikacija …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dokumentacijske cjeline nastale radom Sveučilišta i s njime povezanih institucija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Rektorski zbor, Studentski zbor, Savez Alumni SuZG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digitalni repozitorij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muzejski predmeti</a:t>
            </a:r>
          </a:p>
          <a:p>
            <a:pPr>
              <a:buNone/>
            </a:pPr>
            <a:endParaRPr lang="hr-HR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hr-HR" dirty="0" smtClean="0"/>
              <a:t>          </a:t>
            </a:r>
            <a:r>
              <a:rPr lang="hr-HR" sz="4000" b="1" dirty="0" smtClean="0">
                <a:solidFill>
                  <a:srgbClr val="002060"/>
                </a:solidFill>
              </a:rPr>
              <a:t>Sveučilište u Zagrebu - arhiv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61" y="164728"/>
            <a:ext cx="1010806" cy="1232639"/>
          </a:xfrm>
          <a:prstGeom prst="rect">
            <a:avLst/>
          </a:prstGeom>
        </p:spPr>
      </p:pic>
      <p:pic>
        <p:nvPicPr>
          <p:cNvPr id="13" name="Picture 12" descr="C:\Users\vlemic\AppData\Local\Temp\Rar$DRa8148.24330\arhiva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9013" r="7979" b="3788"/>
          <a:stretch>
            <a:fillRect/>
          </a:stretch>
        </p:blipFill>
        <p:spPr bwMode="auto">
          <a:xfrm>
            <a:off x="10244495" y="1916348"/>
            <a:ext cx="1811317" cy="219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0417" y="4563682"/>
            <a:ext cx="2636194" cy="19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D:\New folder\fotke Rektorat\E46320Av (slika 19).jpg"/>
          <p:cNvPicPr/>
          <p:nvPr/>
        </p:nvPicPr>
        <p:blipFill>
          <a:blip r:embed="rId6" cstate="print"/>
          <a:srcRect l="14246" t="5743" r="8037" b="6991"/>
          <a:stretch>
            <a:fillRect/>
          </a:stretch>
        </p:blipFill>
        <p:spPr bwMode="auto">
          <a:xfrm>
            <a:off x="4977774" y="5202624"/>
            <a:ext cx="1458238" cy="139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68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826" y="138408"/>
            <a:ext cx="2287621" cy="12385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334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r-HR" sz="2400" dirty="0" smtClean="0">
                <a:solidFill>
                  <a:srgbClr val="002060"/>
                </a:solidFill>
              </a:rPr>
              <a:t>povećanje vidljivosti i jačanje arhivske djelatnosti </a:t>
            </a:r>
          </a:p>
          <a:p>
            <a:pPr>
              <a:lnSpc>
                <a:spcPct val="120000"/>
              </a:lnSpc>
            </a:pPr>
            <a:r>
              <a:rPr lang="hr-HR" sz="2400" dirty="0" smtClean="0">
                <a:solidFill>
                  <a:srgbClr val="002060"/>
                </a:solidFill>
              </a:rPr>
              <a:t>strateška partnerstva u područjima od važnosti za informacijsko društvo</a:t>
            </a:r>
          </a:p>
          <a:p>
            <a:pPr>
              <a:lnSpc>
                <a:spcPct val="120000"/>
              </a:lnSpc>
            </a:pPr>
            <a:r>
              <a:rPr lang="hr-HR" sz="2400" dirty="0" smtClean="0">
                <a:solidFill>
                  <a:srgbClr val="002060"/>
                </a:solidFill>
              </a:rPr>
              <a:t>europske znanstvene strategije i programi (Horizon, Europa 2020, Digital Agenda Europe, DARIAH i dr.) uključuju znanstvene arhive</a:t>
            </a:r>
          </a:p>
          <a:p>
            <a:pPr>
              <a:lnSpc>
                <a:spcPct val="120000"/>
              </a:lnSpc>
            </a:pPr>
            <a:r>
              <a:rPr lang="hr-HR" sz="2400" dirty="0" smtClean="0">
                <a:solidFill>
                  <a:srgbClr val="002060"/>
                </a:solidFill>
              </a:rPr>
              <a:t>suradnja i umrežavanje sa znanstvenom i stručnom zajednicom</a:t>
            </a:r>
          </a:p>
          <a:p>
            <a:pPr>
              <a:lnSpc>
                <a:spcPct val="120000"/>
              </a:lnSpc>
            </a:pPr>
            <a:r>
              <a:rPr lang="hr-HR" sz="2400" dirty="0" smtClean="0">
                <a:solidFill>
                  <a:srgbClr val="002060"/>
                </a:solidFill>
              </a:rPr>
              <a:t>interdisciplinarnost, međusektorska suradnja i mobilnost </a:t>
            </a:r>
            <a:r>
              <a:rPr lang="hr-HR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hr-HR" sz="2400" dirty="0" smtClean="0">
                <a:solidFill>
                  <a:srgbClr val="002060"/>
                </a:solidFill>
              </a:rPr>
              <a:t>izgradnja i razvoj  stručnih kompetencija</a:t>
            </a:r>
          </a:p>
          <a:p>
            <a:pPr>
              <a:lnSpc>
                <a:spcPct val="120000"/>
              </a:lnSpc>
            </a:pPr>
            <a:r>
              <a:rPr lang="hr-HR" sz="2400" dirty="0" smtClean="0">
                <a:solidFill>
                  <a:srgbClr val="002060"/>
                </a:solidFill>
              </a:rPr>
              <a:t>arhivistička istraživanja i profesionalizacija struke</a:t>
            </a:r>
          </a:p>
          <a:p>
            <a:pPr>
              <a:lnSpc>
                <a:spcPct val="120000"/>
              </a:lnSpc>
            </a:pPr>
            <a:r>
              <a:rPr lang="hr-HR" sz="2400" dirty="0" smtClean="0">
                <a:solidFill>
                  <a:srgbClr val="002060"/>
                </a:solidFill>
              </a:rPr>
              <a:t>exploation avenues </a:t>
            </a:r>
            <a:r>
              <a:rPr lang="hr-HR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hr-HR" sz="2400" dirty="0" smtClean="0">
                <a:solidFill>
                  <a:srgbClr val="002060"/>
                </a:solidFill>
              </a:rPr>
              <a:t>obrazovanje, istraživanje, uprava, baština, kulturne i kretivne industrije …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hr-HR" dirty="0" smtClean="0"/>
              <a:t>           </a:t>
            </a:r>
            <a:r>
              <a:rPr lang="hr-HR" b="1" dirty="0" smtClean="0">
                <a:solidFill>
                  <a:srgbClr val="002060"/>
                </a:solidFill>
              </a:rPr>
              <a:t>Arhivi – akademska zajednica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41" y="164729"/>
            <a:ext cx="997653" cy="12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51" y="1120345"/>
            <a:ext cx="5486400" cy="5798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02785" y="1989138"/>
            <a:ext cx="10274300" cy="4392612"/>
          </a:xfrm>
        </p:spPr>
        <p:txBody>
          <a:bodyPr>
            <a:normAutofit/>
          </a:bodyPr>
          <a:lstStyle/>
          <a:p>
            <a:pPr marL="411480" indent="-342900">
              <a:buFont typeface="Arial" pitchFamily="34" charset="0"/>
              <a:buChar char="•"/>
              <a:defRPr/>
            </a:pPr>
            <a:r>
              <a:rPr lang="vi-VN" sz="2400" dirty="0" smtClean="0">
                <a:solidFill>
                  <a:srgbClr val="002060"/>
                </a:solidFill>
                <a:latin typeface="Constantia" pitchFamily="18" charset="0"/>
              </a:rPr>
              <a:t>Međunarodno arhivsko vijeće (ICA) </a:t>
            </a: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je </a:t>
            </a:r>
            <a:r>
              <a:rPr lang="vi-VN" sz="2400" dirty="0" smtClean="0">
                <a:solidFill>
                  <a:srgbClr val="002060"/>
                </a:solidFill>
                <a:latin typeface="Constantia" pitchFamily="18" charset="0"/>
              </a:rPr>
              <a:t>krovna svjetska strukovna organizacija posvećena razvoju i promociji arhiva i arhivistike u svim njihovim područjima djelovanja</a:t>
            </a:r>
            <a:endParaRPr lang="hr-HR" sz="2400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411480" indent="-342900"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strateška partnerstva - UNESCO, IFLA, ICOM, ICOMOS, 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</a:rPr>
              <a:t>International Committee of the Blue Shield</a:t>
            </a: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, World Bank, IRMT, ...</a:t>
            </a:r>
          </a:p>
          <a:p>
            <a:pPr marL="411480" indent="-342900"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suradnje - Open 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</a:rPr>
              <a:t>Government Partnership</a:t>
            </a: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</a:rPr>
              <a:t>Open Knowledge Society</a:t>
            </a: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marL="411480" indent="-342900"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projekti - UNESCO PERSIST (</a:t>
            </a:r>
            <a:r>
              <a:rPr lang="en-US" sz="2400" dirty="0" smtClean="0">
                <a:solidFill>
                  <a:srgbClr val="002060"/>
                </a:solidFill>
                <a:latin typeface="Constantia" pitchFamily="18" charset="0"/>
              </a:rPr>
              <a:t>Platform to Enhance the Sustainability of the Information Society </a:t>
            </a:r>
            <a:r>
              <a:rPr lang="en-US" sz="2400" dirty="0" err="1" smtClean="0">
                <a:solidFill>
                  <a:srgbClr val="002060"/>
                </a:solidFill>
                <a:latin typeface="Constantia" pitchFamily="18" charset="0"/>
              </a:rPr>
              <a:t>Transglobally</a:t>
            </a: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) Project</a:t>
            </a:r>
          </a:p>
          <a:p>
            <a:pPr marL="411480" indent="-342900"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  <a:latin typeface="Constantia" pitchFamily="18" charset="0"/>
              </a:rPr>
              <a:t> razvoj međunarodnih normi i smjernica, stručnih alata i dobrih praksi </a:t>
            </a:r>
          </a:p>
          <a:p>
            <a:pPr eaLnBrk="1" hangingPunct="1"/>
            <a:endParaRPr lang="hr-HR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 descr="C:\Users\annick\AppData\Local\Microsoft\Windows\Temporary Internet Files\Content.Word\BandeauICA_A4vert_pri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94" y="782594"/>
            <a:ext cx="7077589" cy="93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89" y="739303"/>
            <a:ext cx="10817158" cy="7782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hr-HR" b="1" dirty="0" smtClean="0">
                <a:solidFill>
                  <a:srgbClr val="002060"/>
                </a:solidFill>
              </a:rPr>
              <a:t>Međunarodna arhivska zajednica - ICA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02785" y="1989138"/>
            <a:ext cx="10274300" cy="4392612"/>
          </a:xfrm>
        </p:spPr>
        <p:txBody>
          <a:bodyPr>
            <a:normAutofit/>
          </a:bodyPr>
          <a:lstStyle/>
          <a:p>
            <a:pPr marL="411480" indent="-342900"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</a:rPr>
              <a:t>upravna i stručna tijela</a:t>
            </a:r>
          </a:p>
          <a:p>
            <a:pPr marL="411480" indent="-342900"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</a:rPr>
              <a:t>13 regionalnih ogranaka </a:t>
            </a:r>
          </a:p>
          <a:p>
            <a:pPr marL="411480" indent="-342900"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</a:rPr>
              <a:t>12 sekcija specijaliziranih za pojedine vrste arhiva </a:t>
            </a:r>
          </a:p>
          <a:p>
            <a:pPr marL="411480" indent="-342900">
              <a:buNone/>
              <a:defRPr/>
            </a:pPr>
            <a:r>
              <a:rPr lang="hr-HR" sz="2400" dirty="0" smtClean="0">
                <a:solidFill>
                  <a:srgbClr val="002060"/>
                </a:solidFill>
              </a:rPr>
              <a:t>     i područja stručne prakse </a:t>
            </a:r>
          </a:p>
          <a:p>
            <a:pPr marL="411480" indent="-342900">
              <a:buFont typeface="Arial" pitchFamily="34" charset="0"/>
              <a:buChar char="•"/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11 stručnih radnih skupina za teme </a:t>
            </a:r>
          </a:p>
          <a:p>
            <a:pPr marL="411480" indent="-342900">
              <a:buNone/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     i pitanja od opće važnosti za struku</a:t>
            </a:r>
          </a:p>
          <a:p>
            <a:pPr marL="411480" indent="-342900">
              <a:buNone/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                             ...</a:t>
            </a:r>
          </a:p>
          <a:p>
            <a:pPr marL="411480" indent="-342900"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</a:rPr>
              <a:t>zagovarati – profesionalizirati – povezivati – </a:t>
            </a:r>
          </a:p>
          <a:p>
            <a:pPr marL="411480" indent="-342900">
              <a:buNone/>
              <a:defRPr/>
            </a:pPr>
            <a:r>
              <a:rPr lang="hr-HR" sz="2400" dirty="0" smtClean="0">
                <a:solidFill>
                  <a:srgbClr val="002060"/>
                </a:solidFill>
              </a:rPr>
              <a:t>     promicati - djelovati</a:t>
            </a:r>
          </a:p>
          <a:p>
            <a:pPr marL="411480" indent="-342900">
              <a:buNone/>
              <a:defRPr/>
            </a:pPr>
            <a:endParaRPr lang="hr-HR" sz="2400" dirty="0" smtClean="0">
              <a:solidFill>
                <a:srgbClr val="002060"/>
              </a:solidFill>
            </a:endParaRPr>
          </a:p>
          <a:p>
            <a:pPr marL="411480" indent="-342900">
              <a:buFont typeface="Arial" pitchFamily="34" charset="0"/>
              <a:buChar char="•"/>
              <a:defRPr/>
            </a:pPr>
            <a:endParaRPr lang="hr-HR" sz="2400" dirty="0" smtClean="0">
              <a:solidFill>
                <a:srgbClr val="002060"/>
              </a:solidFill>
            </a:endParaRPr>
          </a:p>
          <a:p>
            <a:pPr marL="411480" indent="-342900">
              <a:buFont typeface="Arial" pitchFamily="34" charset="0"/>
              <a:buChar char="•"/>
              <a:defRPr/>
            </a:pPr>
            <a:endParaRPr lang="hr-HR" sz="2400" dirty="0" smtClean="0">
              <a:solidFill>
                <a:srgbClr val="002060"/>
              </a:solidFill>
            </a:endParaRPr>
          </a:p>
          <a:p>
            <a:pPr marL="411480" indent="-342900">
              <a:buNone/>
              <a:defRPr/>
            </a:pPr>
            <a:endParaRPr lang="hr-HR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9294" t="26930" r="39349" b="19940"/>
          <a:stretch>
            <a:fillRect/>
          </a:stretch>
        </p:blipFill>
        <p:spPr bwMode="auto">
          <a:xfrm>
            <a:off x="8171234" y="1498985"/>
            <a:ext cx="3628417" cy="507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university arch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04" y="2519363"/>
            <a:ext cx="3859029" cy="24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571"/>
            <a:ext cx="10515600" cy="48006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uloga i zadaće sveučilišnih arhiva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misija i vizija, aktivnosti 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međunarodna praksa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hrvatska praksa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Sveučilište u Zagrebu</a:t>
            </a:r>
          </a:p>
          <a:p>
            <a:r>
              <a:rPr lang="en-US" dirty="0" smtClean="0"/>
              <a:t>Creighton </a:t>
            </a:r>
            <a:r>
              <a:rPr lang="en-US" dirty="0"/>
              <a:t>University</a:t>
            </a:r>
            <a:endParaRPr lang="hr-HR" dirty="0" smtClean="0">
              <a:solidFill>
                <a:schemeClr val="tx2"/>
              </a:solidFill>
            </a:endParaRPr>
          </a:p>
          <a:p>
            <a:endParaRPr lang="hr-HR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421" y="573932"/>
            <a:ext cx="8501975" cy="81712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hr-HR" dirty="0" smtClean="0"/>
              <a:t>                        </a:t>
            </a:r>
            <a:r>
              <a:rPr lang="hr-HR" b="1" dirty="0" smtClean="0">
                <a:solidFill>
                  <a:srgbClr val="002060"/>
                </a:solidFill>
              </a:rPr>
              <a:t>Sveučilišni arhivi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9204" y="5124080"/>
            <a:ext cx="4426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University of Heidelberg Archives</a:t>
            </a:r>
            <a:endParaRPr lang="hr-HR" sz="1400" b="1" dirty="0" smtClean="0"/>
          </a:p>
          <a:p>
            <a:r>
              <a:rPr lang="en-US" sz="1400" dirty="0" smtClean="0">
                <a:hlinkClick r:id="rId3"/>
              </a:rPr>
              <a:t>https://www.uni-heidelberg.de/uniarchiv/index_en.html</a:t>
            </a:r>
            <a:endParaRPr lang="en-US" sz="1400" b="1" dirty="0" smtClean="0">
              <a:solidFill>
                <a:schemeClr val="tx1"/>
              </a:solidFill>
            </a:endParaRPr>
          </a:p>
          <a:p>
            <a:endParaRPr lang="hr-HR" sz="1400" b="1" dirty="0" smtClean="0"/>
          </a:p>
          <a:p>
            <a:r>
              <a:rPr lang="hr-HR" sz="1400" b="1" dirty="0" smtClean="0"/>
              <a:t> 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7" y="4489884"/>
            <a:ext cx="6198256" cy="1588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457" y="6151644"/>
            <a:ext cx="6198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Creighton </a:t>
            </a:r>
            <a:r>
              <a:rPr lang="en-US" sz="1400" b="1" dirty="0" smtClean="0">
                <a:solidFill>
                  <a:prstClr val="black"/>
                </a:solidFill>
              </a:rPr>
              <a:t>University</a:t>
            </a:r>
            <a:r>
              <a:rPr lang="hr-HR" sz="1400" b="1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hlinkClick r:id="rId5"/>
              </a:rPr>
              <a:t>https://www.creighton.edu/archives/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214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arhiv, arhivska zbirka, knjižnica, institucijski repozitorij…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čuvanje institucionalne memorije, znanost i istraživanje, edukacija (učenje i poučavanje)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sveučilišni arhivi – ustanove / ustrojbene jedinice / zbirke koje prikupljaju, čuvaju i osiguravaju pristup arhivskom i dokumentacijskom gradivu institucije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gradivo: administrativno poslovanje, službene evidencije, gradivo prednika, povijest sveučilišta i istraživačke zbirke, pridružene organizacije, studentski život, osobni fondovi, znanstvena i stručna dokumentacija… </a:t>
            </a:r>
          </a:p>
          <a:p>
            <a:r>
              <a:rPr lang="pl-PL" sz="2400" dirty="0" err="1" smtClean="0">
                <a:solidFill>
                  <a:srgbClr val="002060"/>
                </a:solidFill>
              </a:rPr>
              <a:t>česte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err="1" smtClean="0">
                <a:solidFill>
                  <a:srgbClr val="002060"/>
                </a:solidFill>
              </a:rPr>
              <a:t>poveznice</a:t>
            </a:r>
            <a:r>
              <a:rPr lang="pl-PL" sz="2400" dirty="0" smtClean="0">
                <a:solidFill>
                  <a:srgbClr val="002060"/>
                </a:solidFill>
              </a:rPr>
              <a:t> – </a:t>
            </a:r>
            <a:r>
              <a:rPr lang="pl-PL" sz="2400" dirty="0" err="1" smtClean="0">
                <a:solidFill>
                  <a:srgbClr val="002060"/>
                </a:solidFill>
              </a:rPr>
              <a:t>uredsko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err="1" smtClean="0">
                <a:solidFill>
                  <a:srgbClr val="002060"/>
                </a:solidFill>
              </a:rPr>
              <a:t>poslovanje</a:t>
            </a:r>
            <a:r>
              <a:rPr lang="pl-PL" sz="2400" dirty="0" smtClean="0">
                <a:solidFill>
                  <a:srgbClr val="002060"/>
                </a:solidFill>
              </a:rPr>
              <a:t>, </a:t>
            </a:r>
            <a:r>
              <a:rPr lang="pl-PL" sz="2400" dirty="0" err="1" smtClean="0">
                <a:solidFill>
                  <a:srgbClr val="002060"/>
                </a:solidFill>
              </a:rPr>
              <a:t>upravljanje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err="1" smtClean="0">
                <a:solidFill>
                  <a:srgbClr val="002060"/>
                </a:solidFill>
              </a:rPr>
              <a:t>dokumentacijom</a:t>
            </a:r>
            <a:r>
              <a:rPr lang="pl-PL" sz="2400" dirty="0" smtClean="0">
                <a:solidFill>
                  <a:srgbClr val="002060"/>
                </a:solidFill>
              </a:rPr>
              <a:t>, </a:t>
            </a:r>
            <a:r>
              <a:rPr lang="pl-PL" sz="2400" dirty="0" err="1" smtClean="0">
                <a:solidFill>
                  <a:srgbClr val="002060"/>
                </a:solidFill>
              </a:rPr>
              <a:t>upravljanje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err="1" smtClean="0">
                <a:solidFill>
                  <a:srgbClr val="002060"/>
                </a:solidFill>
              </a:rPr>
              <a:t>informacijama</a:t>
            </a:r>
            <a:r>
              <a:rPr lang="pl-PL" sz="2400" dirty="0" smtClean="0">
                <a:solidFill>
                  <a:srgbClr val="002060"/>
                </a:solidFill>
              </a:rPr>
              <a:t>, </a:t>
            </a:r>
            <a:r>
              <a:rPr lang="pl-PL" sz="2400" dirty="0" err="1" smtClean="0">
                <a:solidFill>
                  <a:srgbClr val="002060"/>
                </a:solidFill>
              </a:rPr>
              <a:t>baštinske</a:t>
            </a:r>
            <a:r>
              <a:rPr lang="pl-PL" sz="2400" dirty="0" smtClean="0">
                <a:solidFill>
                  <a:srgbClr val="002060"/>
                </a:solidFill>
              </a:rPr>
              <a:t> i </a:t>
            </a:r>
            <a:r>
              <a:rPr lang="pl-PL" sz="2400" dirty="0" err="1" smtClean="0">
                <a:solidFill>
                  <a:srgbClr val="002060"/>
                </a:solidFill>
              </a:rPr>
              <a:t>povijesne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err="1" smtClean="0">
                <a:solidFill>
                  <a:srgbClr val="002060"/>
                </a:solidFill>
              </a:rPr>
              <a:t>zbirke</a:t>
            </a:r>
            <a:r>
              <a:rPr lang="pl-PL" sz="2400" dirty="0" smtClean="0">
                <a:solidFill>
                  <a:srgbClr val="002060"/>
                </a:solidFill>
              </a:rPr>
              <a:t>, digitalni </a:t>
            </a:r>
            <a:r>
              <a:rPr lang="pl-PL" sz="2400" dirty="0" err="1" smtClean="0">
                <a:solidFill>
                  <a:srgbClr val="002060"/>
                </a:solidFill>
              </a:rPr>
              <a:t>repozitoriji</a:t>
            </a:r>
            <a:r>
              <a:rPr lang="pl-PL" sz="24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pl-PL" sz="2400" dirty="0" err="1" smtClean="0">
                <a:solidFill>
                  <a:srgbClr val="002060"/>
                </a:solidFill>
              </a:rPr>
              <a:t>stručno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err="1" smtClean="0">
                <a:solidFill>
                  <a:srgbClr val="002060"/>
                </a:solidFill>
              </a:rPr>
              <a:t>osoblje</a:t>
            </a:r>
            <a:endParaRPr lang="hr-HR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38" y="515566"/>
            <a:ext cx="10165405" cy="85603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         </a:t>
            </a:r>
            <a:r>
              <a:rPr lang="hr-HR" sz="4700" b="1" dirty="0" smtClean="0">
                <a:solidFill>
                  <a:srgbClr val="002060"/>
                </a:solidFill>
              </a:rPr>
              <a:t>Sveučilišni  - znanstveni arhivi</a:t>
            </a:r>
            <a:endParaRPr lang="en-US" sz="4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4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82" y="535020"/>
            <a:ext cx="9095363" cy="836579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hr-HR" dirty="0" smtClean="0"/>
              <a:t>          </a:t>
            </a:r>
            <a:r>
              <a:rPr lang="hr-HR" b="1" dirty="0" smtClean="0">
                <a:solidFill>
                  <a:srgbClr val="002060"/>
                </a:solidFill>
              </a:rPr>
              <a:t>Struka i međunarodna praksa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endParaRPr lang="hr-HR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38" y="2249655"/>
            <a:ext cx="4323474" cy="1427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85" y="1602045"/>
            <a:ext cx="1252614" cy="2723073"/>
          </a:xfrm>
          <a:prstGeom prst="rect">
            <a:avLst/>
          </a:prstGeom>
        </p:spPr>
      </p:pic>
      <p:pic>
        <p:nvPicPr>
          <p:cNvPr id="8" name="Picture 2" descr="Slikovni rezultat za university archives s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0" y="4321628"/>
            <a:ext cx="2060915" cy="20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l="23284" t="7145" r="23773" b="13251"/>
          <a:stretch/>
        </p:blipFill>
        <p:spPr bwMode="auto">
          <a:xfrm>
            <a:off x="7706790" y="2358512"/>
            <a:ext cx="3599299" cy="3574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l="25037" t="15309" r="26164" b="33152"/>
          <a:stretch/>
        </p:blipFill>
        <p:spPr bwMode="auto">
          <a:xfrm>
            <a:off x="3620429" y="4623703"/>
            <a:ext cx="2914650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751397" y="6280934"/>
            <a:ext cx="4011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hlinkClick r:id="rId7"/>
              </a:rPr>
              <a:t>https://www.uni-lj.si/univerzitetni_arhiv/razstave/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4438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2"/>
                </a:solidFill>
              </a:rPr>
              <a:t>zakonska regulativa u Hrvatskoj propisuje postupanje sa svim arhivskim gradivom, no praksa postoji raskorak između arhiva i drugih javnih i privatnih ustanova gdje se ono čuva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problematika </a:t>
            </a:r>
            <a:r>
              <a:rPr lang="en-GB" sz="2400" dirty="0" err="1" smtClean="0">
                <a:solidFill>
                  <a:schemeClr val="tx2"/>
                </a:solidFill>
              </a:rPr>
              <a:t>organizacije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skrbi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za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arhivsko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gradivo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tj</a:t>
            </a:r>
            <a:r>
              <a:rPr lang="hr-HR" sz="2400" dirty="0" smtClean="0">
                <a:solidFill>
                  <a:schemeClr val="tx2"/>
                </a:solidFill>
              </a:rPr>
              <a:t>. </a:t>
            </a:r>
            <a:r>
              <a:rPr lang="en-GB" sz="2400" dirty="0" err="1" smtClean="0">
                <a:solidFill>
                  <a:schemeClr val="tx2"/>
                </a:solidFill>
              </a:rPr>
              <a:t>pitanj</a:t>
            </a:r>
            <a:r>
              <a:rPr lang="hr-HR" sz="2400" dirty="0" smtClean="0">
                <a:solidFill>
                  <a:schemeClr val="tx2"/>
                </a:solidFill>
              </a:rPr>
              <a:t>e „</a:t>
            </a:r>
            <a:r>
              <a:rPr lang="en-GB" sz="2400" dirty="0" err="1" smtClean="0">
                <a:solidFill>
                  <a:schemeClr val="tx2"/>
                </a:solidFill>
              </a:rPr>
              <a:t>razgrani</a:t>
            </a:r>
            <a:r>
              <a:rPr lang="hr-HR" sz="2400" dirty="0" smtClean="0">
                <a:solidFill>
                  <a:schemeClr val="tx2"/>
                </a:solidFill>
              </a:rPr>
              <a:t>č</a:t>
            </a:r>
            <a:r>
              <a:rPr lang="en-GB" sz="2400" dirty="0" err="1" smtClean="0">
                <a:solidFill>
                  <a:schemeClr val="tx2"/>
                </a:solidFill>
              </a:rPr>
              <a:t>enja</a:t>
            </a:r>
            <a:r>
              <a:rPr lang="hr-HR" sz="2400" dirty="0" smtClean="0">
                <a:solidFill>
                  <a:schemeClr val="tx2"/>
                </a:solidFill>
              </a:rPr>
              <a:t>“ </a:t>
            </a:r>
            <a:r>
              <a:rPr lang="en-GB" sz="2400" dirty="0" smtClean="0">
                <a:solidFill>
                  <a:schemeClr val="tx2"/>
                </a:solidFill>
              </a:rPr>
              <a:t>u </a:t>
            </a:r>
            <a:r>
              <a:rPr lang="en-GB" sz="2400" dirty="0" err="1" smtClean="0">
                <a:solidFill>
                  <a:schemeClr val="tx2"/>
                </a:solidFill>
              </a:rPr>
              <a:t>ovlastima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nad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arhivskim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gradivom</a:t>
            </a:r>
            <a:r>
              <a:rPr lang="en-GB" sz="2400" dirty="0" smtClean="0">
                <a:solidFill>
                  <a:schemeClr val="tx2"/>
                </a:solidFill>
              </a:rPr>
              <a:t> me</a:t>
            </a:r>
            <a:r>
              <a:rPr lang="hr-HR" sz="2400" dirty="0" smtClean="0">
                <a:solidFill>
                  <a:schemeClr val="tx2"/>
                </a:solidFill>
              </a:rPr>
              <a:t>đ</a:t>
            </a:r>
            <a:r>
              <a:rPr lang="en-GB" sz="2400" dirty="0" smtClean="0">
                <a:solidFill>
                  <a:schemeClr val="tx2"/>
                </a:solidFill>
              </a:rPr>
              <a:t>u </a:t>
            </a:r>
            <a:r>
              <a:rPr lang="en-GB" sz="2400" dirty="0" err="1" smtClean="0">
                <a:solidFill>
                  <a:schemeClr val="tx2"/>
                </a:solidFill>
              </a:rPr>
              <a:t>institucijama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koje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ga</a:t>
            </a:r>
            <a:r>
              <a:rPr lang="hr-HR" sz="2400" dirty="0" smtClean="0">
                <a:solidFill>
                  <a:schemeClr val="tx2"/>
                </a:solidFill>
              </a:rPr>
              <a:t> č</a:t>
            </a:r>
            <a:r>
              <a:rPr lang="en-GB" sz="2400" dirty="0" err="1" smtClean="0">
                <a:solidFill>
                  <a:schemeClr val="tx2"/>
                </a:solidFill>
              </a:rPr>
              <a:t>uvaju</a:t>
            </a:r>
            <a:endParaRPr lang="hr-HR" sz="2400" dirty="0" smtClean="0">
              <a:solidFill>
                <a:schemeClr val="tx2"/>
              </a:solidFill>
            </a:endParaRPr>
          </a:p>
          <a:p>
            <a:r>
              <a:rPr lang="en-GB" sz="2400" dirty="0" err="1" smtClean="0">
                <a:solidFill>
                  <a:schemeClr val="tx2"/>
                </a:solidFill>
              </a:rPr>
              <a:t>postoje</a:t>
            </a:r>
            <a:r>
              <a:rPr lang="hr-HR" sz="2400" dirty="0" smtClean="0">
                <a:solidFill>
                  <a:schemeClr val="tx2"/>
                </a:solidFill>
              </a:rPr>
              <a:t>ć</a:t>
            </a:r>
            <a:r>
              <a:rPr lang="en-GB" sz="2400" dirty="0" smtClean="0">
                <a:solidFill>
                  <a:schemeClr val="tx2"/>
                </a:solidFill>
              </a:rPr>
              <a:t>a </a:t>
            </a:r>
            <a:r>
              <a:rPr lang="en-GB" sz="2400" dirty="0" err="1" smtClean="0">
                <a:solidFill>
                  <a:schemeClr val="tx2"/>
                </a:solidFill>
              </a:rPr>
              <a:t>mre</a:t>
            </a:r>
            <a:r>
              <a:rPr lang="hr-HR" sz="2400" dirty="0" smtClean="0">
                <a:solidFill>
                  <a:schemeClr val="tx2"/>
                </a:solidFill>
              </a:rPr>
              <a:t>ž</a:t>
            </a:r>
            <a:r>
              <a:rPr lang="en-GB" sz="2400" dirty="0" smtClean="0">
                <a:solidFill>
                  <a:schemeClr val="tx2"/>
                </a:solidFill>
              </a:rPr>
              <a:t>a </a:t>
            </a:r>
            <a:r>
              <a:rPr lang="en-GB" sz="2400" dirty="0" err="1" smtClean="0">
                <a:solidFill>
                  <a:schemeClr val="tx2"/>
                </a:solidFill>
              </a:rPr>
              <a:t>dr</a:t>
            </a:r>
            <a:r>
              <a:rPr lang="hr-HR" sz="2400" dirty="0" smtClean="0">
                <a:solidFill>
                  <a:schemeClr val="tx2"/>
                </a:solidFill>
              </a:rPr>
              <a:t>ž</a:t>
            </a:r>
            <a:r>
              <a:rPr lang="en-GB" sz="2400" dirty="0" err="1" smtClean="0">
                <a:solidFill>
                  <a:schemeClr val="tx2"/>
                </a:solidFill>
              </a:rPr>
              <a:t>avnih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arhiva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prvenstveno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hr-HR" sz="2400" dirty="0" smtClean="0">
                <a:solidFill>
                  <a:schemeClr val="tx2"/>
                </a:solidFill>
              </a:rPr>
              <a:t>bi </a:t>
            </a:r>
            <a:r>
              <a:rPr lang="en-GB" sz="2400" dirty="0" err="1" smtClean="0">
                <a:solidFill>
                  <a:schemeClr val="tx2"/>
                </a:solidFill>
              </a:rPr>
              <a:t>trebala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skrbiti</a:t>
            </a:r>
            <a:r>
              <a:rPr lang="en-GB" sz="2400" dirty="0" smtClean="0">
                <a:solidFill>
                  <a:schemeClr val="tx2"/>
                </a:solidFill>
              </a:rPr>
              <a:t> o </a:t>
            </a:r>
            <a:r>
              <a:rPr lang="en-GB" sz="2400" dirty="0" err="1" smtClean="0">
                <a:solidFill>
                  <a:schemeClr val="tx2"/>
                </a:solidFill>
              </a:rPr>
              <a:t>gradivu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javne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uprave</a:t>
            </a:r>
            <a:r>
              <a:rPr lang="hr-HR" sz="2400" dirty="0" smtClean="0">
                <a:solidFill>
                  <a:schemeClr val="tx2"/>
                </a:solidFill>
              </a:rPr>
              <a:t>, a</a:t>
            </a:r>
            <a:r>
              <a:rPr lang="en-GB" sz="2400" dirty="0" smtClean="0">
                <a:solidFill>
                  <a:schemeClr val="tx2"/>
                </a:solidFill>
              </a:rPr>
              <a:t> u </a:t>
            </a:r>
            <a:r>
              <a:rPr lang="en-GB" sz="2400" dirty="0" err="1" smtClean="0">
                <a:solidFill>
                  <a:schemeClr val="tx2"/>
                </a:solidFill>
              </a:rPr>
              <a:t>stvarnosti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prikuplja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izvornike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razli</a:t>
            </a:r>
            <a:r>
              <a:rPr lang="hr-HR" sz="2400" dirty="0" smtClean="0">
                <a:solidFill>
                  <a:schemeClr val="tx2"/>
                </a:solidFill>
              </a:rPr>
              <a:t>č</a:t>
            </a:r>
            <a:r>
              <a:rPr lang="en-GB" sz="2400" dirty="0" err="1" smtClean="0">
                <a:solidFill>
                  <a:schemeClr val="tx2"/>
                </a:solidFill>
              </a:rPr>
              <a:t>ite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provenijencije</a:t>
            </a:r>
            <a:r>
              <a:rPr lang="hr-HR" sz="24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hr-HR" sz="2400" dirty="0" smtClean="0">
                <a:solidFill>
                  <a:schemeClr val="tx2"/>
                </a:solidFill>
              </a:rPr>
              <a:t>d</a:t>
            </a:r>
            <a:r>
              <a:rPr lang="en-GB" sz="2400" dirty="0" err="1" smtClean="0">
                <a:solidFill>
                  <a:schemeClr val="tx2"/>
                </a:solidFill>
              </a:rPr>
              <a:t>io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arhivskoga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gradiva</a:t>
            </a:r>
            <a:r>
              <a:rPr lang="hr-HR" sz="2400" dirty="0" smtClean="0">
                <a:solidFill>
                  <a:schemeClr val="tx2"/>
                </a:solidFill>
              </a:rPr>
              <a:t>, </a:t>
            </a:r>
            <a:r>
              <a:rPr lang="en-GB" sz="2400" dirty="0" err="1" smtClean="0">
                <a:solidFill>
                  <a:schemeClr val="tx2"/>
                </a:solidFill>
              </a:rPr>
              <a:t>naj</a:t>
            </a:r>
            <a:r>
              <a:rPr lang="hr-HR" sz="2400" dirty="0" smtClean="0">
                <a:solidFill>
                  <a:schemeClr val="tx2"/>
                </a:solidFill>
              </a:rPr>
              <a:t>č</a:t>
            </a:r>
            <a:r>
              <a:rPr lang="en-GB" sz="2400" dirty="0" smtClean="0">
                <a:solidFill>
                  <a:schemeClr val="tx2"/>
                </a:solidFill>
              </a:rPr>
              <a:t>e</a:t>
            </a:r>
            <a:r>
              <a:rPr lang="hr-HR" sz="2400" dirty="0" smtClean="0">
                <a:solidFill>
                  <a:schemeClr val="tx2"/>
                </a:solidFill>
              </a:rPr>
              <a:t>šć</a:t>
            </a:r>
            <a:r>
              <a:rPr lang="en-GB" sz="2400" dirty="0" smtClean="0">
                <a:solidFill>
                  <a:schemeClr val="tx2"/>
                </a:solidFill>
              </a:rPr>
              <a:t>e </a:t>
            </a:r>
            <a:r>
              <a:rPr lang="en-GB" sz="2400" dirty="0" err="1" smtClean="0">
                <a:solidFill>
                  <a:schemeClr val="tx2"/>
                </a:solidFill>
              </a:rPr>
              <a:t>iskazanog</a:t>
            </a:r>
            <a:r>
              <a:rPr lang="en-GB" sz="2400" dirty="0" smtClean="0">
                <a:solidFill>
                  <a:schemeClr val="tx2"/>
                </a:solidFill>
              </a:rPr>
              <a:t> u </a:t>
            </a:r>
            <a:r>
              <a:rPr lang="en-GB" sz="2400" dirty="0" err="1" smtClean="0">
                <a:solidFill>
                  <a:schemeClr val="tx2"/>
                </a:solidFill>
              </a:rPr>
              <a:t>vidu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tzv</a:t>
            </a:r>
            <a:r>
              <a:rPr lang="hr-HR" sz="2400" dirty="0" smtClean="0">
                <a:solidFill>
                  <a:schemeClr val="tx2"/>
                </a:solidFill>
              </a:rPr>
              <a:t>. „</a:t>
            </a:r>
            <a:r>
              <a:rPr lang="en-GB" sz="2400" dirty="0" err="1" smtClean="0">
                <a:solidFill>
                  <a:schemeClr val="tx2"/>
                </a:solidFill>
              </a:rPr>
              <a:t>arhivskih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zbirki</a:t>
            </a:r>
            <a:r>
              <a:rPr lang="hr-HR" sz="2400" dirty="0" smtClean="0">
                <a:solidFill>
                  <a:schemeClr val="tx2"/>
                </a:solidFill>
              </a:rPr>
              <a:t>“ č</a:t>
            </a:r>
            <a:r>
              <a:rPr lang="en-GB" sz="2400" dirty="0" err="1" smtClean="0">
                <a:solidFill>
                  <a:schemeClr val="tx2"/>
                </a:solidFill>
              </a:rPr>
              <a:t>uva</a:t>
            </a:r>
            <a:r>
              <a:rPr lang="en-GB" sz="2400" dirty="0" smtClean="0">
                <a:solidFill>
                  <a:schemeClr val="tx2"/>
                </a:solidFill>
              </a:rPr>
              <a:t> se </a:t>
            </a:r>
            <a:r>
              <a:rPr lang="en-GB" sz="2400" dirty="0" err="1" smtClean="0">
                <a:solidFill>
                  <a:schemeClr val="tx2"/>
                </a:solidFill>
              </a:rPr>
              <a:t>i</a:t>
            </a:r>
            <a:r>
              <a:rPr lang="en-GB" sz="2400" dirty="0" smtClean="0">
                <a:solidFill>
                  <a:schemeClr val="tx2"/>
                </a:solidFill>
              </a:rPr>
              <a:t> u </a:t>
            </a:r>
            <a:r>
              <a:rPr lang="en-GB" sz="2400" dirty="0" err="1" smtClean="0">
                <a:solidFill>
                  <a:schemeClr val="tx2"/>
                </a:solidFill>
              </a:rPr>
              <a:t>nearhivskim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ustanovama</a:t>
            </a:r>
            <a:r>
              <a:rPr lang="hr-HR" sz="2400" dirty="0" smtClean="0">
                <a:solidFill>
                  <a:schemeClr val="tx2"/>
                </a:solidFill>
              </a:rPr>
              <a:t>, </a:t>
            </a:r>
            <a:r>
              <a:rPr lang="en-GB" sz="2400" dirty="0" smtClean="0">
                <a:solidFill>
                  <a:schemeClr val="tx2"/>
                </a:solidFill>
              </a:rPr>
              <a:t>a </a:t>
            </a:r>
            <a:r>
              <a:rPr lang="en-GB" sz="2400" dirty="0" err="1" smtClean="0">
                <a:solidFill>
                  <a:schemeClr val="tx2"/>
                </a:solidFill>
              </a:rPr>
              <a:t>zakonom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predvi</a:t>
            </a:r>
            <a:r>
              <a:rPr lang="hr-HR" sz="2400" dirty="0" smtClean="0">
                <a:solidFill>
                  <a:schemeClr val="tx2"/>
                </a:solidFill>
              </a:rPr>
              <a:t>đ</a:t>
            </a:r>
            <a:r>
              <a:rPr lang="en-GB" sz="2400" dirty="0" err="1" smtClean="0">
                <a:solidFill>
                  <a:schemeClr val="tx2"/>
                </a:solidFill>
              </a:rPr>
              <a:t>eni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specijalni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arhivi</a:t>
            </a:r>
            <a:r>
              <a:rPr lang="hr-HR" sz="2400" dirty="0" smtClean="0">
                <a:solidFill>
                  <a:schemeClr val="tx2"/>
                </a:solidFill>
              </a:rPr>
              <a:t> (</a:t>
            </a:r>
            <a:r>
              <a:rPr lang="en-GB" sz="2400" dirty="0" err="1" smtClean="0">
                <a:solidFill>
                  <a:schemeClr val="tx2"/>
                </a:solidFill>
              </a:rPr>
              <a:t>sveu</a:t>
            </a:r>
            <a:r>
              <a:rPr lang="hr-HR" sz="2400" dirty="0" smtClean="0">
                <a:solidFill>
                  <a:schemeClr val="tx2"/>
                </a:solidFill>
              </a:rPr>
              <a:t>č</a:t>
            </a:r>
            <a:r>
              <a:rPr lang="en-GB" sz="2400" dirty="0" err="1" smtClean="0">
                <a:solidFill>
                  <a:schemeClr val="tx2"/>
                </a:solidFill>
              </a:rPr>
              <a:t>ili</a:t>
            </a:r>
            <a:r>
              <a:rPr lang="hr-HR" sz="2400" dirty="0" smtClean="0">
                <a:solidFill>
                  <a:schemeClr val="tx2"/>
                </a:solidFill>
              </a:rPr>
              <a:t>š</a:t>
            </a:r>
            <a:r>
              <a:rPr lang="en-GB" sz="2400" dirty="0" err="1" smtClean="0">
                <a:solidFill>
                  <a:schemeClr val="tx2"/>
                </a:solidFill>
              </a:rPr>
              <a:t>ni</a:t>
            </a:r>
            <a:r>
              <a:rPr lang="hr-HR" sz="2400" dirty="0" smtClean="0">
                <a:solidFill>
                  <a:schemeClr val="tx2"/>
                </a:solidFill>
              </a:rPr>
              <a:t>, </a:t>
            </a:r>
            <a:r>
              <a:rPr lang="en-GB" sz="2400" dirty="0" err="1" smtClean="0">
                <a:solidFill>
                  <a:schemeClr val="tx2"/>
                </a:solidFill>
              </a:rPr>
              <a:t>privredni</a:t>
            </a:r>
            <a:r>
              <a:rPr lang="hr-HR" sz="2400" dirty="0" smtClean="0">
                <a:solidFill>
                  <a:schemeClr val="tx2"/>
                </a:solidFill>
              </a:rPr>
              <a:t>, </a:t>
            </a:r>
            <a:r>
              <a:rPr lang="en-GB" sz="2400" dirty="0" err="1" smtClean="0">
                <a:solidFill>
                  <a:schemeClr val="tx2"/>
                </a:solidFill>
              </a:rPr>
              <a:t>knji</a:t>
            </a:r>
            <a:r>
              <a:rPr lang="hr-HR" sz="2400" dirty="0" smtClean="0">
                <a:solidFill>
                  <a:schemeClr val="tx2"/>
                </a:solidFill>
              </a:rPr>
              <a:t>ž</a:t>
            </a:r>
            <a:r>
              <a:rPr lang="en-GB" sz="2400" dirty="0" err="1" smtClean="0">
                <a:solidFill>
                  <a:schemeClr val="tx2"/>
                </a:solidFill>
              </a:rPr>
              <a:t>evni</a:t>
            </a:r>
            <a:r>
              <a:rPr lang="hr-HR" sz="2400" dirty="0" smtClean="0">
                <a:solidFill>
                  <a:schemeClr val="tx2"/>
                </a:solidFill>
              </a:rPr>
              <a:t>, </a:t>
            </a:r>
            <a:r>
              <a:rPr lang="en-GB" sz="2400" dirty="0" err="1" smtClean="0">
                <a:solidFill>
                  <a:schemeClr val="tx2"/>
                </a:solidFill>
              </a:rPr>
              <a:t>sportski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itd</a:t>
            </a:r>
            <a:r>
              <a:rPr lang="hr-HR" sz="2400" dirty="0" smtClean="0">
                <a:solidFill>
                  <a:schemeClr val="tx2"/>
                </a:solidFill>
              </a:rPr>
              <a:t>.) </a:t>
            </a:r>
            <a:r>
              <a:rPr lang="en-GB" sz="2400" dirty="0" err="1" smtClean="0">
                <a:solidFill>
                  <a:schemeClr val="tx2"/>
                </a:solidFill>
              </a:rPr>
              <a:t>unato</a:t>
            </a:r>
            <a:r>
              <a:rPr lang="hr-HR" sz="2400" dirty="0" smtClean="0">
                <a:solidFill>
                  <a:schemeClr val="tx2"/>
                </a:solidFill>
              </a:rPr>
              <a:t>č </a:t>
            </a:r>
            <a:r>
              <a:rPr lang="en-GB" sz="2400" dirty="0" err="1" smtClean="0">
                <a:solidFill>
                  <a:schemeClr val="tx2"/>
                </a:solidFill>
              </a:rPr>
              <a:t>potrebi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za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njima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</a:rPr>
              <a:t>jo</a:t>
            </a:r>
            <a:r>
              <a:rPr lang="hr-HR" sz="2400" dirty="0" smtClean="0">
                <a:solidFill>
                  <a:schemeClr val="tx2"/>
                </a:solidFill>
              </a:rPr>
              <a:t>š </a:t>
            </a:r>
            <a:r>
              <a:rPr lang="en-GB" sz="2400" dirty="0" smtClean="0">
                <a:solidFill>
                  <a:schemeClr val="tx2"/>
                </a:solidFill>
              </a:rPr>
              <a:t>se ne </a:t>
            </a:r>
            <a:r>
              <a:rPr lang="en-GB" sz="2400" dirty="0" err="1" smtClean="0">
                <a:solidFill>
                  <a:schemeClr val="tx2"/>
                </a:solidFill>
              </a:rPr>
              <a:t>osnivaju</a:t>
            </a:r>
            <a:endParaRPr lang="hr-HR" sz="2400" dirty="0" smtClean="0">
              <a:solidFill>
                <a:schemeClr val="tx2"/>
              </a:solidFill>
            </a:endParaRPr>
          </a:p>
          <a:p>
            <a:r>
              <a:rPr lang="hr-HR" sz="2400" dirty="0" smtClean="0">
                <a:solidFill>
                  <a:schemeClr val="tx2"/>
                </a:solidFill>
              </a:rPr>
              <a:t>Zakon o arhivskom gradivu i arhivima (NN 61/18)</a:t>
            </a:r>
            <a:endParaRPr lang="hr-HR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417" y="573932"/>
            <a:ext cx="8482520" cy="79766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Specijalizirani arhivi u Hrvatskoj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81" y="148137"/>
            <a:ext cx="2248711" cy="12175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endParaRPr lang="hr-HR" dirty="0" smtClean="0">
              <a:solidFill>
                <a:schemeClr val="tx2"/>
              </a:solidFill>
            </a:endParaRPr>
          </a:p>
          <a:p>
            <a:r>
              <a:rPr lang="hr-HR" sz="2400" dirty="0" smtClean="0">
                <a:solidFill>
                  <a:srgbClr val="002060"/>
                </a:solidFill>
              </a:rPr>
              <a:t>350 godina djelovanja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35 sastavnica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više od 500.000 studenata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više od 30.000 d/m gradiva</a:t>
            </a:r>
          </a:p>
          <a:p>
            <a:pPr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         …..</a:t>
            </a:r>
          </a:p>
          <a:p>
            <a:pPr>
              <a:buFont typeface="Wingdings" pitchFamily="2" charset="2"/>
              <a:buChar char="à"/>
            </a:pPr>
            <a:r>
              <a:rPr lang="hr-HR" sz="2400" dirty="0" smtClean="0">
                <a:solidFill>
                  <a:srgbClr val="002060"/>
                </a:solidFill>
              </a:rPr>
              <a:t>najstarije i manji dio</a:t>
            </a:r>
          </a:p>
          <a:p>
            <a:pPr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    novijeg gradiva u HDA</a:t>
            </a:r>
          </a:p>
          <a:p>
            <a:pPr>
              <a:buFont typeface="Wingdings" pitchFamily="2" charset="2"/>
              <a:buChar char="à"/>
            </a:pPr>
            <a:r>
              <a:rPr lang="hr-HR" sz="2400" dirty="0" smtClean="0">
                <a:solidFill>
                  <a:srgbClr val="002060"/>
                </a:solidFill>
              </a:rPr>
              <a:t>veći dio gradiva čuva se na </a:t>
            </a:r>
          </a:p>
          <a:p>
            <a:pPr>
              <a:buNone/>
            </a:pPr>
            <a:r>
              <a:rPr lang="hr-HR" sz="2400" dirty="0" smtClean="0">
                <a:solidFill>
                  <a:srgbClr val="002060"/>
                </a:solidFill>
              </a:rPr>
              <a:t>    sastavnicama  </a:t>
            </a:r>
            <a:r>
              <a:rPr lang="hr-HR" sz="2400" dirty="0" smtClean="0"/>
              <a:t>pojedinim sastavnicama Sveučilišta</a:t>
            </a:r>
            <a:endParaRPr lang="hr-HR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hr-HR" dirty="0" smtClean="0"/>
              <a:t>          </a:t>
            </a:r>
            <a:r>
              <a:rPr lang="hr-HR" b="1" dirty="0" smtClean="0">
                <a:solidFill>
                  <a:srgbClr val="002060"/>
                </a:solidFill>
              </a:rPr>
              <a:t>Sveučilište u Zagrebu - baština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61" y="164728"/>
            <a:ext cx="1010806" cy="1232639"/>
          </a:xfrm>
          <a:prstGeom prst="rect">
            <a:avLst/>
          </a:prstGeom>
        </p:spPr>
      </p:pic>
      <p:pic>
        <p:nvPicPr>
          <p:cNvPr id="7" name="Picture 6" descr="C:\Users\Zlatko\AppData\Local\Temp\Temp1_slike 2.zip\arhiva0306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8065" y="2062331"/>
            <a:ext cx="2559629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Zlatko\AppData\Local\Temp\Temp1_slike 2.zip\arhiva0306-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1684" y="1405025"/>
            <a:ext cx="2627630" cy="181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vlemic\AppData\Local\Temp\Rar$DIa8148.41010\arhiva2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2804" r="3913" b="4701"/>
          <a:stretch/>
        </p:blipFill>
        <p:spPr bwMode="auto">
          <a:xfrm>
            <a:off x="8776309" y="4005714"/>
            <a:ext cx="2927350" cy="2348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vlemic\AppData\Local\Temp\Rar$DIa8148.16225\arhiva1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5918" r="12452" b="4272"/>
          <a:stretch/>
        </p:blipFill>
        <p:spPr bwMode="auto">
          <a:xfrm>
            <a:off x="4582318" y="2753131"/>
            <a:ext cx="1568213" cy="3219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vlemic\AppData\Local\Temp\Rar$DRa8148.24330\arhiva1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8081" b="3788"/>
          <a:stretch>
            <a:fillRect/>
          </a:stretch>
        </p:blipFill>
        <p:spPr bwMode="auto">
          <a:xfrm>
            <a:off x="6555457" y="3896806"/>
            <a:ext cx="1979930" cy="221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68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81" y="148137"/>
            <a:ext cx="2266545" cy="12271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36" y="1523999"/>
            <a:ext cx="11838562" cy="512971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25000" lnSpcReduction="20000"/>
          </a:bodyPr>
          <a:lstStyle/>
          <a:p>
            <a:endParaRPr lang="hr-HR" dirty="0" smtClean="0">
              <a:solidFill>
                <a:schemeClr val="tx2"/>
              </a:solidFill>
            </a:endParaRPr>
          </a:p>
          <a:p>
            <a:r>
              <a:rPr lang="hr-HR" sz="8000" dirty="0" smtClean="0">
                <a:solidFill>
                  <a:srgbClr val="002060"/>
                </a:solidFill>
              </a:rPr>
              <a:t>HR-HDA-500 KRALJEVSKA AKADEMIJA ZNANOSTI (Pravoslovna akademija) – Zagreb (1776-1874); 1777-1784: knj. 62, kut. 25; 6,9. SI. </a:t>
            </a:r>
          </a:p>
          <a:p>
            <a:r>
              <a:rPr lang="hr-HR" sz="8000" dirty="0" smtClean="0">
                <a:solidFill>
                  <a:srgbClr val="002060"/>
                </a:solidFill>
              </a:rPr>
              <a:t> HR-HDA-501 PRAVNI FAKULTET SVEUČILIŠTA U ZAGREBU – Zagreb (1874- ); 1874-1961: knj. 656, kut. 220; 48. AP. Opći spisi 1874-1955; Zapisnici o odobrenju upisa 1950-1960; Apsolutoriji 1876-1946; Nacionali 1874-1961; Računovodstvena dokumentacija 1935-1957.</a:t>
            </a:r>
          </a:p>
          <a:p>
            <a:r>
              <a:rPr lang="hr-HR" sz="8000" dirty="0" smtClean="0">
                <a:solidFill>
                  <a:srgbClr val="002060"/>
                </a:solidFill>
              </a:rPr>
              <a:t> HR-HDA-502 ISPITNA KOMISIJA ZA POLAGANJE STRUČNIH ISPITA ZA ZVANJE PROFESORA SREDNJIH ŠKOLA FILOZOFSKOG FAKULTETA U ZAGREBU – Zagreb;</a:t>
            </a:r>
            <a:r>
              <a:rPr lang="hr-HR" sz="8000" dirty="0" smtClean="0">
                <a:solidFill>
                  <a:srgbClr val="002060"/>
                </a:solidFill>
                <a:sym typeface="Symbol"/>
              </a:rPr>
              <a:t></a:t>
            </a:r>
            <a:r>
              <a:rPr lang="hr-HR" sz="8000" dirty="0" smtClean="0">
                <a:solidFill>
                  <a:srgbClr val="002060"/>
                </a:solidFill>
              </a:rPr>
              <a:t>1872</a:t>
            </a:r>
            <a:r>
              <a:rPr lang="hr-HR" sz="8000" dirty="0" smtClean="0">
                <a:solidFill>
                  <a:srgbClr val="002060"/>
                </a:solidFill>
                <a:sym typeface="Symbol"/>
              </a:rPr>
              <a:t></a:t>
            </a:r>
            <a:r>
              <a:rPr lang="hr-HR" sz="8000" dirty="0" smtClean="0">
                <a:solidFill>
                  <a:srgbClr val="002060"/>
                </a:solidFill>
              </a:rPr>
              <a:t> 1893/1946: kut. 250; 25. PrP. Opći spisi 1882-1946; Materijali s ispita – dosjei; Izvještaji, nastavni planovi; Popis kandidata koji su položili profesorski ispit 1872-1945.</a:t>
            </a:r>
          </a:p>
          <a:p>
            <a:r>
              <a:rPr lang="hr-HR" sz="8000" dirty="0" smtClean="0">
                <a:solidFill>
                  <a:srgbClr val="002060"/>
                </a:solidFill>
              </a:rPr>
              <a:t> HR-HDA-1524 TEHNIČKI FAKULTET ZAGREB – Zagreb (1926-1956); 1903/1955: kut. 3, svež. 1; 0,4. </a:t>
            </a:r>
          </a:p>
          <a:p>
            <a:r>
              <a:rPr lang="hr-HR" sz="8000" dirty="0" smtClean="0">
                <a:solidFill>
                  <a:srgbClr val="002060"/>
                </a:solidFill>
              </a:rPr>
              <a:t> HR-HDA-1726 INSTITUT ZA ANORGANSKU I ORGANSKU KEMIJU SVEUČILIŠTA U ZAGREBU – Zagreb (1959-1974); [1958] 1959-1974 [1975]: kut. 61; 6,1. PrP.</a:t>
            </a:r>
          </a:p>
          <a:p>
            <a:r>
              <a:rPr lang="hr-HR" sz="8000" dirty="0" smtClean="0">
                <a:solidFill>
                  <a:srgbClr val="002060"/>
                </a:solidFill>
              </a:rPr>
              <a:t> HR-HDA-1612 CENTAR ZA ISTRAŽIVANJE MIGRACIJA INSTITUTA ZA GEOGRAFIJU SVEUČILIŠTA U ZAGREBU – Zagreb (1970-1987); 1970/1987: kut. 2, svež. 29; 3. </a:t>
            </a:r>
          </a:p>
          <a:p>
            <a:r>
              <a:rPr lang="hr-HR" sz="8000" dirty="0" smtClean="0">
                <a:solidFill>
                  <a:srgbClr val="002060"/>
                </a:solidFill>
              </a:rPr>
              <a:t> HR-HDA-1656 INSTITUT INFORMACIJSKIH ZNANOSTI U ZAGREBU (Stalna izložba strane naučne i stručne literature pri Rektoratu Sveučilišta u Zagrebu 1953-1957, Internacionalna stalna izložba publikacija Sveučilišta u Zagrebu 1957-1967, Referalni centar Sveučilišta u Zagrebu 1967-1988) – Zagreb (1988-1994); [1953-1987] 1988/1994: knj. 37, svež. 183; 23.</a:t>
            </a:r>
          </a:p>
          <a:p>
            <a:endParaRPr lang="hr-HR" sz="8000" dirty="0" smtClean="0">
              <a:solidFill>
                <a:srgbClr val="002060"/>
              </a:solidFill>
            </a:endParaRPr>
          </a:p>
          <a:p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hr-HR" dirty="0" smtClean="0"/>
              <a:t>          </a:t>
            </a:r>
            <a:r>
              <a:rPr lang="hr-HR" sz="4000" b="1" dirty="0" smtClean="0">
                <a:solidFill>
                  <a:srgbClr val="002060"/>
                </a:solidFill>
              </a:rPr>
              <a:t>Sveučilište u Zagrebu - povijest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753" y="164728"/>
            <a:ext cx="981914" cy="11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5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898</TotalTime>
  <Words>682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Constantia</vt:lpstr>
      <vt:lpstr>Symbol</vt:lpstr>
      <vt:lpstr>Wingdings</vt:lpstr>
      <vt:lpstr>Wingdings 2</vt:lpstr>
      <vt:lpstr>Paper</vt:lpstr>
      <vt:lpstr> O međunarodnoj arhivskoj zajednici,  sveučilišnim arhivima  i  arhivskoj baštini Sveučilišta u Zagrebu</vt:lpstr>
      <vt:lpstr>PowerPoint Presentation</vt:lpstr>
      <vt:lpstr>Međunarodna arhivska zajednica - ICA</vt:lpstr>
      <vt:lpstr>                        Sveučilišni arhivi</vt:lpstr>
      <vt:lpstr>                        Sveučilišni  - znanstveni arhivi</vt:lpstr>
      <vt:lpstr>          Struka i međunarodna praksa </vt:lpstr>
      <vt:lpstr>Specijalizirani arhivi u Hrvatskoj</vt:lpstr>
      <vt:lpstr>          Sveučilište u Zagrebu - baština</vt:lpstr>
      <vt:lpstr>          Sveučilište u Zagrebu - povijest</vt:lpstr>
      <vt:lpstr>          Sveučilište u Zagrebu - arhiv</vt:lpstr>
      <vt:lpstr>           Arhivi – akademska zajednica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Sveučilišni arhivi</dc:title>
  <dc:creator>Vlatka Lemić</dc:creator>
  <cp:lastModifiedBy>Vlatka Lemić</cp:lastModifiedBy>
  <cp:revision>40</cp:revision>
  <dcterms:created xsi:type="dcterms:W3CDTF">2019-06-03T11:19:54Z</dcterms:created>
  <dcterms:modified xsi:type="dcterms:W3CDTF">2019-06-10T06:08:04Z</dcterms:modified>
</cp:coreProperties>
</file>